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2"/>
  </p:notesMasterIdLst>
  <p:sldIdLst>
    <p:sldId id="256" r:id="rId2"/>
    <p:sldId id="257" r:id="rId3"/>
    <p:sldId id="259" r:id="rId4"/>
    <p:sldId id="271" r:id="rId5"/>
    <p:sldId id="263" r:id="rId6"/>
    <p:sldId id="260" r:id="rId7"/>
    <p:sldId id="268" r:id="rId8"/>
    <p:sldId id="273" r:id="rId9"/>
    <p:sldId id="281" r:id="rId10"/>
    <p:sldId id="266" r:id="rId11"/>
    <p:sldId id="280" r:id="rId12"/>
    <p:sldId id="274" r:id="rId13"/>
    <p:sldId id="279" r:id="rId14"/>
    <p:sldId id="277" r:id="rId15"/>
    <p:sldId id="278" r:id="rId16"/>
    <p:sldId id="275" r:id="rId17"/>
    <p:sldId id="262" r:id="rId18"/>
    <p:sldId id="265" r:id="rId19"/>
    <p:sldId id="267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6"/>
    <p:restoredTop sz="95878"/>
  </p:normalViewPr>
  <p:slideViewPr>
    <p:cSldViewPr snapToGrid="0">
      <p:cViewPr varScale="1">
        <p:scale>
          <a:sx n="128" d="100"/>
          <a:sy n="12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B13079-3A1A-4CE2-8833-DB012447EB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74DAC5-FBBA-45A1-829C-2EF11D0E5855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passenger footfall is significantly higher for CBD &amp; surrounding councils due to presence of offices and tourist spots.</a:t>
          </a:r>
        </a:p>
      </dgm:t>
    </dgm:pt>
    <dgm:pt modelId="{A23E5B23-52B2-48AD-B5B8-CD91F38745FE}" type="parTrans" cxnId="{B0B057A0-0123-4E27-A1C0-B847CE05F039}">
      <dgm:prSet/>
      <dgm:spPr/>
      <dgm:t>
        <a:bodyPr/>
        <a:lstStyle/>
        <a:p>
          <a:endParaRPr lang="en-US"/>
        </a:p>
      </dgm:t>
    </dgm:pt>
    <dgm:pt modelId="{B764A04E-5E12-40F7-8D7C-D2357B1A3E99}" type="sibTrans" cxnId="{B0B057A0-0123-4E27-A1C0-B847CE05F039}">
      <dgm:prSet/>
      <dgm:spPr/>
      <dgm:t>
        <a:bodyPr/>
        <a:lstStyle/>
        <a:p>
          <a:endParaRPr lang="en-US"/>
        </a:p>
      </dgm:t>
    </dgm:pt>
    <dgm:pt modelId="{EAD9D4C5-EEC2-45FA-9406-6860EEE475D9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PTV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data is line with VISTA, however number differs as VISTA is resident oriented survey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14C32B6-6217-49E3-8E9D-66E2AFA45BB0}" type="parTrans" cxnId="{FB031E83-2B7E-473C-A72E-65F4457660A6}">
      <dgm:prSet/>
      <dgm:spPr/>
      <dgm:t>
        <a:bodyPr/>
        <a:lstStyle/>
        <a:p>
          <a:endParaRPr lang="en-US"/>
        </a:p>
      </dgm:t>
    </dgm:pt>
    <dgm:pt modelId="{E9D923AA-A335-4FD4-83F4-57F5E74B47B3}" type="sibTrans" cxnId="{FB031E83-2B7E-473C-A72E-65F4457660A6}">
      <dgm:prSet/>
      <dgm:spPr/>
      <dgm:t>
        <a:bodyPr/>
        <a:lstStyle/>
        <a:p>
          <a:endParaRPr lang="en-US"/>
        </a:p>
      </dgm:t>
    </dgm:pt>
    <dgm:pt modelId="{19EAB2C3-4EEF-4A1B-8830-1865AF19BAFD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apartments/units sell is higher for councils closer to CBD while plot sell is higher for councils away from CBD and vice versa.</a:t>
          </a:r>
        </a:p>
      </dgm:t>
    </dgm:pt>
    <dgm:pt modelId="{4326D9CE-CE0A-4B22-B19A-0C996FC6FBCA}" type="parTrans" cxnId="{C148C92D-C1E9-45F3-8729-D8EB637D143F}">
      <dgm:prSet/>
      <dgm:spPr/>
      <dgm:t>
        <a:bodyPr/>
        <a:lstStyle/>
        <a:p>
          <a:endParaRPr lang="en-US"/>
        </a:p>
      </dgm:t>
    </dgm:pt>
    <dgm:pt modelId="{A4132A93-9D32-4D6C-A332-9057B9EA074C}" type="sibTrans" cxnId="{C148C92D-C1E9-45F3-8729-D8EB637D143F}">
      <dgm:prSet/>
      <dgm:spPr/>
      <dgm:t>
        <a:bodyPr/>
        <a:lstStyle/>
        <a:p>
          <a:endParaRPr lang="en-US"/>
        </a:p>
      </dgm:t>
    </dgm:pt>
    <dgm:pt modelId="{E70AA7A3-344E-4DF8-86DD-4B1B63A03D3A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observe no correlation between passenger footfall and housing sell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9A6A357-D2A5-4D1F-AFE0-4FABA18FC3ED}" type="parTrans" cxnId="{DE6D29E5-66BF-4623-A3C0-6EE5CB456F9B}">
      <dgm:prSet/>
      <dgm:spPr/>
      <dgm:t>
        <a:bodyPr/>
        <a:lstStyle/>
        <a:p>
          <a:endParaRPr lang="en-US"/>
        </a:p>
      </dgm:t>
    </dgm:pt>
    <dgm:pt modelId="{69B6C8C4-8E57-4C7B-91FC-AC7A811D24AA}" type="sibTrans" cxnId="{DE6D29E5-66BF-4623-A3C0-6EE5CB456F9B}">
      <dgm:prSet/>
      <dgm:spPr/>
      <dgm:t>
        <a:bodyPr/>
        <a:lstStyle/>
        <a:p>
          <a:endParaRPr lang="en-US"/>
        </a:p>
      </dgm:t>
    </dgm:pt>
    <dgm:pt modelId="{CE619695-A9CC-4003-89F7-8A4BCBBA5AEA}" type="pres">
      <dgm:prSet presAssocID="{A1B13079-3A1A-4CE2-8833-DB012447EBEC}" presName="root" presStyleCnt="0">
        <dgm:presLayoutVars>
          <dgm:dir/>
          <dgm:resizeHandles val="exact"/>
        </dgm:presLayoutVars>
      </dgm:prSet>
      <dgm:spPr/>
    </dgm:pt>
    <dgm:pt modelId="{BCB961A7-C8F4-49D8-BF90-411E4B7233C0}" type="pres">
      <dgm:prSet presAssocID="{E874DAC5-FBBA-45A1-829C-2EF11D0E5855}" presName="compNode" presStyleCnt="0"/>
      <dgm:spPr/>
    </dgm:pt>
    <dgm:pt modelId="{1C046823-8AEC-456A-BCA4-D059B01AD2FB}" type="pres">
      <dgm:prSet presAssocID="{E874DAC5-FBBA-45A1-829C-2EF11D0E5855}" presName="iconRect" presStyleLbl="node1" presStyleIdx="0" presStyleCnt="4" custScaleY="94708" custLinFactNeighborX="-4202" custLinFactNeighborY="-627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FC7ABE3A-9AEE-4ACF-9A7B-EA51D6D20102}" type="pres">
      <dgm:prSet presAssocID="{E874DAC5-FBBA-45A1-829C-2EF11D0E5855}" presName="spaceRect" presStyleCnt="0"/>
      <dgm:spPr/>
    </dgm:pt>
    <dgm:pt modelId="{93F39F39-D04F-4A4C-AD9E-9E159B79FE99}" type="pres">
      <dgm:prSet presAssocID="{E874DAC5-FBBA-45A1-829C-2EF11D0E5855}" presName="textRect" presStyleLbl="revTx" presStyleIdx="0" presStyleCnt="4" custScaleX="160459" custScaleY="143346" custLinFactNeighborX="-163" custLinFactNeighborY="-9544">
        <dgm:presLayoutVars>
          <dgm:chMax val="1"/>
          <dgm:chPref val="1"/>
        </dgm:presLayoutVars>
      </dgm:prSet>
      <dgm:spPr/>
    </dgm:pt>
    <dgm:pt modelId="{2BB5C3C6-FB09-4AC4-A65D-AAD09AB84FC8}" type="pres">
      <dgm:prSet presAssocID="{B764A04E-5E12-40F7-8D7C-D2357B1A3E99}" presName="sibTrans" presStyleCnt="0"/>
      <dgm:spPr/>
    </dgm:pt>
    <dgm:pt modelId="{5BE54014-0C6B-4D16-9C9C-6E78CD4F0484}" type="pres">
      <dgm:prSet presAssocID="{EAD9D4C5-EEC2-45FA-9406-6860EEE475D9}" presName="compNode" presStyleCnt="0"/>
      <dgm:spPr/>
    </dgm:pt>
    <dgm:pt modelId="{9D186A8A-B21B-479E-8027-2922B2AB8FCD}" type="pres">
      <dgm:prSet presAssocID="{EAD9D4C5-EEC2-45FA-9406-6860EEE475D9}" presName="iconRect" presStyleLbl="node1" presStyleIdx="1" presStyleCnt="4" custLinFactNeighborX="-6497" custLinFactNeighborY="-747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FCB2079F-4CC6-439C-AB60-DA152E257072}" type="pres">
      <dgm:prSet presAssocID="{EAD9D4C5-EEC2-45FA-9406-6860EEE475D9}" presName="spaceRect" presStyleCnt="0"/>
      <dgm:spPr/>
    </dgm:pt>
    <dgm:pt modelId="{660B65F4-E124-4079-AFF9-BD283E46CE39}" type="pres">
      <dgm:prSet presAssocID="{EAD9D4C5-EEC2-45FA-9406-6860EEE475D9}" presName="textRect" presStyleLbl="revTx" presStyleIdx="1" presStyleCnt="4" custScaleX="158909" custScaleY="119265" custLinFactNeighborX="-2760" custLinFactNeighborY="-31354">
        <dgm:presLayoutVars>
          <dgm:chMax val="1"/>
          <dgm:chPref val="1"/>
        </dgm:presLayoutVars>
      </dgm:prSet>
      <dgm:spPr/>
    </dgm:pt>
    <dgm:pt modelId="{83D71A14-4648-4055-8B9A-D27607C6EA90}" type="pres">
      <dgm:prSet presAssocID="{E9D923AA-A335-4FD4-83F4-57F5E74B47B3}" presName="sibTrans" presStyleCnt="0"/>
      <dgm:spPr/>
    </dgm:pt>
    <dgm:pt modelId="{2D0218E3-C633-444F-A438-E399DE5C5E53}" type="pres">
      <dgm:prSet presAssocID="{19EAB2C3-4EEF-4A1B-8830-1865AF19BAFD}" presName="compNode" presStyleCnt="0"/>
      <dgm:spPr/>
    </dgm:pt>
    <dgm:pt modelId="{3CC2A817-ED36-400F-8405-D656CD59B6FB}" type="pres">
      <dgm:prSet presAssocID="{19EAB2C3-4EEF-4A1B-8830-1865AF19BAFD}" presName="iconRect" presStyleLbl="node1" presStyleIdx="2" presStyleCnt="4" custLinFactNeighborX="6000" custLinFactNeighborY="-6909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E02F9309-7219-4E85-AA7A-3130AF32EB7C}" type="pres">
      <dgm:prSet presAssocID="{19EAB2C3-4EEF-4A1B-8830-1865AF19BAFD}" presName="spaceRect" presStyleCnt="0"/>
      <dgm:spPr/>
    </dgm:pt>
    <dgm:pt modelId="{3D131497-C929-41FF-82CB-A9D3883BBB98}" type="pres">
      <dgm:prSet presAssocID="{19EAB2C3-4EEF-4A1B-8830-1865AF19BAFD}" presName="textRect" presStyleLbl="revTx" presStyleIdx="2" presStyleCnt="4" custScaleX="143975" custScaleY="119283" custLinFactNeighborX="-2502" custLinFactNeighborY="-31805">
        <dgm:presLayoutVars>
          <dgm:chMax val="1"/>
          <dgm:chPref val="1"/>
        </dgm:presLayoutVars>
      </dgm:prSet>
      <dgm:spPr/>
    </dgm:pt>
    <dgm:pt modelId="{BD7112A2-3A94-449C-9B7C-839A86CF4E69}" type="pres">
      <dgm:prSet presAssocID="{A4132A93-9D32-4D6C-A332-9057B9EA074C}" presName="sibTrans" presStyleCnt="0"/>
      <dgm:spPr/>
    </dgm:pt>
    <dgm:pt modelId="{BCF75102-8222-462C-BCE1-832A2A3AE4F2}" type="pres">
      <dgm:prSet presAssocID="{E70AA7A3-344E-4DF8-86DD-4B1B63A03D3A}" presName="compNode" presStyleCnt="0"/>
      <dgm:spPr/>
    </dgm:pt>
    <dgm:pt modelId="{7C1C6EFF-6637-460F-B07D-1B4706D51C19}" type="pres">
      <dgm:prSet presAssocID="{E70AA7A3-344E-4DF8-86DD-4B1B63A03D3A}" presName="iconRect" presStyleLbl="node1" presStyleIdx="3" presStyleCnt="4" custLinFactNeighborX="-7004" custLinFactNeighborY="-8214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17B2B65-EF04-4261-88ED-7A1C4C1075FA}" type="pres">
      <dgm:prSet presAssocID="{E70AA7A3-344E-4DF8-86DD-4B1B63A03D3A}" presName="spaceRect" presStyleCnt="0"/>
      <dgm:spPr/>
    </dgm:pt>
    <dgm:pt modelId="{18058338-C013-40A0-B769-BAD37E33F09D}" type="pres">
      <dgm:prSet presAssocID="{E70AA7A3-344E-4DF8-86DD-4B1B63A03D3A}" presName="textRect" presStyleLbl="revTx" presStyleIdx="3" presStyleCnt="4" custScaleX="127227" custLinFactNeighborY="-50303">
        <dgm:presLayoutVars>
          <dgm:chMax val="1"/>
          <dgm:chPref val="1"/>
        </dgm:presLayoutVars>
      </dgm:prSet>
      <dgm:spPr/>
    </dgm:pt>
  </dgm:ptLst>
  <dgm:cxnLst>
    <dgm:cxn modelId="{E7A1F906-4512-4C13-991C-36CCC845D704}" type="presOf" srcId="{EAD9D4C5-EEC2-45FA-9406-6860EEE475D9}" destId="{660B65F4-E124-4079-AFF9-BD283E46CE39}" srcOrd="0" destOrd="0" presId="urn:microsoft.com/office/officeart/2018/2/layout/IconLabelList"/>
    <dgm:cxn modelId="{37D14208-AB16-438C-BB6B-F0442B8A24C1}" type="presOf" srcId="{19EAB2C3-4EEF-4A1B-8830-1865AF19BAFD}" destId="{3D131497-C929-41FF-82CB-A9D3883BBB98}" srcOrd="0" destOrd="0" presId="urn:microsoft.com/office/officeart/2018/2/layout/IconLabelList"/>
    <dgm:cxn modelId="{77DE4D28-8850-48A8-9014-F81677B6C2A1}" type="presOf" srcId="{E874DAC5-FBBA-45A1-829C-2EF11D0E5855}" destId="{93F39F39-D04F-4A4C-AD9E-9E159B79FE99}" srcOrd="0" destOrd="0" presId="urn:microsoft.com/office/officeart/2018/2/layout/IconLabelList"/>
    <dgm:cxn modelId="{C148C92D-C1E9-45F3-8729-D8EB637D143F}" srcId="{A1B13079-3A1A-4CE2-8833-DB012447EBEC}" destId="{19EAB2C3-4EEF-4A1B-8830-1865AF19BAFD}" srcOrd="2" destOrd="0" parTransId="{4326D9CE-CE0A-4B22-B19A-0C996FC6FBCA}" sibTransId="{A4132A93-9D32-4D6C-A332-9057B9EA074C}"/>
    <dgm:cxn modelId="{CC26D14E-44F9-4C60-BCC2-789682A102A6}" type="presOf" srcId="{E70AA7A3-344E-4DF8-86DD-4B1B63A03D3A}" destId="{18058338-C013-40A0-B769-BAD37E33F09D}" srcOrd="0" destOrd="0" presId="urn:microsoft.com/office/officeart/2018/2/layout/IconLabelList"/>
    <dgm:cxn modelId="{FB031E83-2B7E-473C-A72E-65F4457660A6}" srcId="{A1B13079-3A1A-4CE2-8833-DB012447EBEC}" destId="{EAD9D4C5-EEC2-45FA-9406-6860EEE475D9}" srcOrd="1" destOrd="0" parTransId="{114C32B6-6217-49E3-8E9D-66E2AFA45BB0}" sibTransId="{E9D923AA-A335-4FD4-83F4-57F5E74B47B3}"/>
    <dgm:cxn modelId="{B0B057A0-0123-4E27-A1C0-B847CE05F039}" srcId="{A1B13079-3A1A-4CE2-8833-DB012447EBEC}" destId="{E874DAC5-FBBA-45A1-829C-2EF11D0E5855}" srcOrd="0" destOrd="0" parTransId="{A23E5B23-52B2-48AD-B5B8-CD91F38745FE}" sibTransId="{B764A04E-5E12-40F7-8D7C-D2357B1A3E99}"/>
    <dgm:cxn modelId="{6087DDE3-1FF7-4B79-97DE-19CD5D7FA558}" type="presOf" srcId="{A1B13079-3A1A-4CE2-8833-DB012447EBEC}" destId="{CE619695-A9CC-4003-89F7-8A4BCBBA5AEA}" srcOrd="0" destOrd="0" presId="urn:microsoft.com/office/officeart/2018/2/layout/IconLabelList"/>
    <dgm:cxn modelId="{DE6D29E5-66BF-4623-A3C0-6EE5CB456F9B}" srcId="{A1B13079-3A1A-4CE2-8833-DB012447EBEC}" destId="{E70AA7A3-344E-4DF8-86DD-4B1B63A03D3A}" srcOrd="3" destOrd="0" parTransId="{69A6A357-D2A5-4D1F-AFE0-4FABA18FC3ED}" sibTransId="{69B6C8C4-8E57-4C7B-91FC-AC7A811D24AA}"/>
    <dgm:cxn modelId="{280EE9AB-AFAD-4E87-B21F-D689351F2EBB}" type="presParOf" srcId="{CE619695-A9CC-4003-89F7-8A4BCBBA5AEA}" destId="{BCB961A7-C8F4-49D8-BF90-411E4B7233C0}" srcOrd="0" destOrd="0" presId="urn:microsoft.com/office/officeart/2018/2/layout/IconLabelList"/>
    <dgm:cxn modelId="{37746925-AF58-4DC0-9012-A3208433E4DC}" type="presParOf" srcId="{BCB961A7-C8F4-49D8-BF90-411E4B7233C0}" destId="{1C046823-8AEC-456A-BCA4-D059B01AD2FB}" srcOrd="0" destOrd="0" presId="urn:microsoft.com/office/officeart/2018/2/layout/IconLabelList"/>
    <dgm:cxn modelId="{17CABA4E-CD7F-4F82-BCA7-71E182462088}" type="presParOf" srcId="{BCB961A7-C8F4-49D8-BF90-411E4B7233C0}" destId="{FC7ABE3A-9AEE-4ACF-9A7B-EA51D6D20102}" srcOrd="1" destOrd="0" presId="urn:microsoft.com/office/officeart/2018/2/layout/IconLabelList"/>
    <dgm:cxn modelId="{5EDC2A7A-2900-40E7-A027-2F6111C00517}" type="presParOf" srcId="{BCB961A7-C8F4-49D8-BF90-411E4B7233C0}" destId="{93F39F39-D04F-4A4C-AD9E-9E159B79FE99}" srcOrd="2" destOrd="0" presId="urn:microsoft.com/office/officeart/2018/2/layout/IconLabelList"/>
    <dgm:cxn modelId="{617E464F-796D-4847-B54D-15A48883EAA8}" type="presParOf" srcId="{CE619695-A9CC-4003-89F7-8A4BCBBA5AEA}" destId="{2BB5C3C6-FB09-4AC4-A65D-AAD09AB84FC8}" srcOrd="1" destOrd="0" presId="urn:microsoft.com/office/officeart/2018/2/layout/IconLabelList"/>
    <dgm:cxn modelId="{D193F0A1-11E9-4D41-96C4-4C20D7DDB57F}" type="presParOf" srcId="{CE619695-A9CC-4003-89F7-8A4BCBBA5AEA}" destId="{5BE54014-0C6B-4D16-9C9C-6E78CD4F0484}" srcOrd="2" destOrd="0" presId="urn:microsoft.com/office/officeart/2018/2/layout/IconLabelList"/>
    <dgm:cxn modelId="{2FBFDBBF-F6AA-4475-82AC-256158BB3F6D}" type="presParOf" srcId="{5BE54014-0C6B-4D16-9C9C-6E78CD4F0484}" destId="{9D186A8A-B21B-479E-8027-2922B2AB8FCD}" srcOrd="0" destOrd="0" presId="urn:microsoft.com/office/officeart/2018/2/layout/IconLabelList"/>
    <dgm:cxn modelId="{95EA1CC0-C46C-4B0F-A444-447BABFED959}" type="presParOf" srcId="{5BE54014-0C6B-4D16-9C9C-6E78CD4F0484}" destId="{FCB2079F-4CC6-439C-AB60-DA152E257072}" srcOrd="1" destOrd="0" presId="urn:microsoft.com/office/officeart/2018/2/layout/IconLabelList"/>
    <dgm:cxn modelId="{639B0DCF-79B0-4F83-AF76-A93F94003059}" type="presParOf" srcId="{5BE54014-0C6B-4D16-9C9C-6E78CD4F0484}" destId="{660B65F4-E124-4079-AFF9-BD283E46CE39}" srcOrd="2" destOrd="0" presId="urn:microsoft.com/office/officeart/2018/2/layout/IconLabelList"/>
    <dgm:cxn modelId="{12529DF4-C44E-4BDE-8622-7CC9D95921CE}" type="presParOf" srcId="{CE619695-A9CC-4003-89F7-8A4BCBBA5AEA}" destId="{83D71A14-4648-4055-8B9A-D27607C6EA90}" srcOrd="3" destOrd="0" presId="urn:microsoft.com/office/officeart/2018/2/layout/IconLabelList"/>
    <dgm:cxn modelId="{05974549-56F6-473E-95AA-A617044EE3E6}" type="presParOf" srcId="{CE619695-A9CC-4003-89F7-8A4BCBBA5AEA}" destId="{2D0218E3-C633-444F-A438-E399DE5C5E53}" srcOrd="4" destOrd="0" presId="urn:microsoft.com/office/officeart/2018/2/layout/IconLabelList"/>
    <dgm:cxn modelId="{34EEA5D9-4D1C-481A-B103-509D79AB67A7}" type="presParOf" srcId="{2D0218E3-C633-444F-A438-E399DE5C5E53}" destId="{3CC2A817-ED36-400F-8405-D656CD59B6FB}" srcOrd="0" destOrd="0" presId="urn:microsoft.com/office/officeart/2018/2/layout/IconLabelList"/>
    <dgm:cxn modelId="{79D4B462-B26B-49AF-8F3A-50ABF63331A9}" type="presParOf" srcId="{2D0218E3-C633-444F-A438-E399DE5C5E53}" destId="{E02F9309-7219-4E85-AA7A-3130AF32EB7C}" srcOrd="1" destOrd="0" presId="urn:microsoft.com/office/officeart/2018/2/layout/IconLabelList"/>
    <dgm:cxn modelId="{E838B78E-6709-4C36-A062-2E38BE74786A}" type="presParOf" srcId="{2D0218E3-C633-444F-A438-E399DE5C5E53}" destId="{3D131497-C929-41FF-82CB-A9D3883BBB98}" srcOrd="2" destOrd="0" presId="urn:microsoft.com/office/officeart/2018/2/layout/IconLabelList"/>
    <dgm:cxn modelId="{1BCB5A5C-9AA1-4EE4-8217-A07043CF98F1}" type="presParOf" srcId="{CE619695-A9CC-4003-89F7-8A4BCBBA5AEA}" destId="{BD7112A2-3A94-449C-9B7C-839A86CF4E69}" srcOrd="5" destOrd="0" presId="urn:microsoft.com/office/officeart/2018/2/layout/IconLabelList"/>
    <dgm:cxn modelId="{664081F1-F8BC-4314-A32D-B91E2EA15596}" type="presParOf" srcId="{CE619695-A9CC-4003-89F7-8A4BCBBA5AEA}" destId="{BCF75102-8222-462C-BCE1-832A2A3AE4F2}" srcOrd="6" destOrd="0" presId="urn:microsoft.com/office/officeart/2018/2/layout/IconLabelList"/>
    <dgm:cxn modelId="{8B90751C-D556-466A-83B5-45267EA89320}" type="presParOf" srcId="{BCF75102-8222-462C-BCE1-832A2A3AE4F2}" destId="{7C1C6EFF-6637-460F-B07D-1B4706D51C19}" srcOrd="0" destOrd="0" presId="urn:microsoft.com/office/officeart/2018/2/layout/IconLabelList"/>
    <dgm:cxn modelId="{8E5480FB-FA11-4196-A052-118ACEF6C9A1}" type="presParOf" srcId="{BCF75102-8222-462C-BCE1-832A2A3AE4F2}" destId="{A17B2B65-EF04-4261-88ED-7A1C4C1075FA}" srcOrd="1" destOrd="0" presId="urn:microsoft.com/office/officeart/2018/2/layout/IconLabelList"/>
    <dgm:cxn modelId="{3BAC30DF-D04C-4879-902E-3267FBD80A16}" type="presParOf" srcId="{BCF75102-8222-462C-BCE1-832A2A3AE4F2}" destId="{18058338-C013-40A0-B769-BAD37E33F0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46823-8AEC-456A-BCA4-D059B01AD2FB}">
      <dsp:nvSpPr>
        <dsp:cNvPr id="0" name=""/>
        <dsp:cNvSpPr/>
      </dsp:nvSpPr>
      <dsp:spPr>
        <a:xfrm>
          <a:off x="668039" y="331162"/>
          <a:ext cx="537099" cy="4817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39F39-D04F-4A4C-AD9E-9E159B79FE99}">
      <dsp:nvSpPr>
        <dsp:cNvPr id="0" name=""/>
        <dsp:cNvSpPr/>
      </dsp:nvSpPr>
      <dsp:spPr>
        <a:xfrm>
          <a:off x="0" y="1119931"/>
          <a:ext cx="1915165" cy="1273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passenger footfall is significantly higher for CBD &amp; surrounding councils due to presence of offices and tourist spots.</a:t>
          </a:r>
        </a:p>
      </dsp:txBody>
      <dsp:txXfrm>
        <a:off x="0" y="1119931"/>
        <a:ext cx="1915165" cy="1273661"/>
      </dsp:txXfrm>
    </dsp:sp>
    <dsp:sp modelId="{9D186A8A-B21B-479E-8027-2922B2AB8FCD}">
      <dsp:nvSpPr>
        <dsp:cNvPr id="0" name=""/>
        <dsp:cNvSpPr/>
      </dsp:nvSpPr>
      <dsp:spPr>
        <a:xfrm>
          <a:off x="2770501" y="281713"/>
          <a:ext cx="537099" cy="537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B65F4-E124-4079-AFF9-BD283E46CE39}">
      <dsp:nvSpPr>
        <dsp:cNvPr id="0" name=""/>
        <dsp:cNvSpPr/>
      </dsp:nvSpPr>
      <dsp:spPr>
        <a:xfrm>
          <a:off x="2092671" y="1107559"/>
          <a:ext cx="1896665" cy="105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PTV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data is line with VISTA, however number differs as VISTA is resident oriented survey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092671" y="1107559"/>
        <a:ext cx="1896665" cy="1059696"/>
      </dsp:txXfrm>
    </dsp:sp>
    <dsp:sp modelId="{3CC2A817-ED36-400F-8405-D656CD59B6FB}">
      <dsp:nvSpPr>
        <dsp:cNvPr id="0" name=""/>
        <dsp:cNvSpPr/>
      </dsp:nvSpPr>
      <dsp:spPr>
        <a:xfrm>
          <a:off x="4854037" y="311788"/>
          <a:ext cx="537099" cy="537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31497-C929-41FF-82CB-A9D3883BBB98}">
      <dsp:nvSpPr>
        <dsp:cNvPr id="0" name=""/>
        <dsp:cNvSpPr/>
      </dsp:nvSpPr>
      <dsp:spPr>
        <a:xfrm>
          <a:off x="4201288" y="1103432"/>
          <a:ext cx="1718420" cy="1059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apartments/units sell is higher for councils closer to CBD while plot sell is higher for councils away from CBD and vice versa.</a:t>
          </a:r>
        </a:p>
      </dsp:txBody>
      <dsp:txXfrm>
        <a:off x="4201288" y="1103432"/>
        <a:ext cx="1718420" cy="1059855"/>
      </dsp:txXfrm>
    </dsp:sp>
    <dsp:sp modelId="{7C1C6EFF-6637-460F-B07D-1B4706D51C19}">
      <dsp:nvSpPr>
        <dsp:cNvPr id="0" name=""/>
        <dsp:cNvSpPr/>
      </dsp:nvSpPr>
      <dsp:spPr>
        <a:xfrm>
          <a:off x="6611537" y="284514"/>
          <a:ext cx="537099" cy="537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58338-C013-40A0-B769-BAD37E33F09D}">
      <dsp:nvSpPr>
        <dsp:cNvPr id="0" name=""/>
        <dsp:cNvSpPr/>
      </dsp:nvSpPr>
      <dsp:spPr>
        <a:xfrm>
          <a:off x="6158443" y="1067573"/>
          <a:ext cx="1518523" cy="888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</a:t>
          </a:r>
          <a:r>
            <a:rPr lang="en-US" sz="1600" b="1" kern="1200" baseline="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observe no correlation between passenger footfall and housing sell</a:t>
          </a:r>
          <a:endParaRPr lang="en-US" sz="1600" b="1" kern="1200" dirty="0">
            <a:solidFill>
              <a:srgbClr val="769D1F">
                <a:lumMod val="75000"/>
              </a:srgb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6158443" y="1067573"/>
        <a:ext cx="1518523" cy="888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90A39-E2DC-1F4A-8814-EA4D729AC398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E4DF8-6262-A242-ACC0-C2533971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8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E4DF8-6262-A242-ACC0-C253397133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8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1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559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2189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25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35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0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8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7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7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6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2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7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3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5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2B81825-508D-A77A-DEF7-6EBD37803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3558" y="4418828"/>
            <a:ext cx="2640026" cy="2033543"/>
          </a:xfrm>
        </p:spPr>
        <p:txBody>
          <a:bodyPr>
            <a:noAutofit/>
          </a:bodyPr>
          <a:lstStyle/>
          <a:p>
            <a:pPr algn="l" defTabSz="329184">
              <a:lnSpc>
                <a:spcPct val="90000"/>
              </a:lnSpc>
              <a:spcBef>
                <a:spcPts val="720"/>
              </a:spcBef>
            </a:pPr>
            <a:r>
              <a:rPr lang="en-AU" sz="2400" b="1" kern="1200" dirty="0">
                <a:solidFill>
                  <a:srgbClr val="C00000"/>
                </a:solidFill>
                <a:latin typeface="Proxima Nova" panose="02000506030000020004" pitchFamily="2" charset="0"/>
                <a:ea typeface="+mn-ea"/>
                <a:cs typeface="+mn-cs"/>
              </a:rPr>
              <a:t>Team Members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Abhidnya</a:t>
            </a:r>
            <a:r>
              <a:rPr lang="en-AU" sz="2400" b="1" kern="1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Talieh</a:t>
            </a:r>
            <a:endParaRPr lang="en-AU" sz="2400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Peter 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2400" b="1" kern="1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Yared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EDD9B-43A2-3EC9-F22C-69FF70FF041A}"/>
              </a:ext>
            </a:extLst>
          </p:cNvPr>
          <p:cNvSpPr txBox="1"/>
          <p:nvPr/>
        </p:nvSpPr>
        <p:spPr>
          <a:xfrm>
            <a:off x="2083558" y="456092"/>
            <a:ext cx="4787449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9184">
              <a:spcAft>
                <a:spcPts val="600"/>
              </a:spcAft>
            </a:pPr>
            <a:r>
              <a:rPr lang="en-AU" sz="3600" kern="1200" dirty="0">
                <a:solidFill>
                  <a:schemeClr val="accent1">
                    <a:lumMod val="75000"/>
                  </a:schemeClr>
                </a:solidFill>
                <a:latin typeface="Aptos Black" panose="020F0502020204030204" pitchFamily="34" charset="0"/>
                <a:ea typeface="+mn-ea"/>
                <a:cs typeface="+mn-cs"/>
              </a:rPr>
              <a:t>Public Transport  &amp; Housing Sale Trends</a:t>
            </a:r>
          </a:p>
          <a:p>
            <a:pPr defTabSz="329184">
              <a:spcAft>
                <a:spcPts val="600"/>
              </a:spcAft>
            </a:pPr>
            <a:r>
              <a:rPr lang="en-AU" sz="3600" kern="1200" dirty="0">
                <a:solidFill>
                  <a:srgbClr val="C00000"/>
                </a:solidFill>
                <a:latin typeface="Aptos Black" panose="020F0502020204030204" pitchFamily="34" charset="0"/>
                <a:ea typeface="+mn-ea"/>
                <a:cs typeface="+mn-cs"/>
              </a:rPr>
              <a:t>in Metropolitan Melbourne </a:t>
            </a:r>
            <a:endParaRPr lang="en-AU" sz="3600" dirty="0">
              <a:solidFill>
                <a:schemeClr val="accent1"/>
              </a:solidFill>
              <a:latin typeface="Aptos Black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74EBB-7008-5129-C927-ACB9A96AA7AC}"/>
              </a:ext>
            </a:extLst>
          </p:cNvPr>
          <p:cNvSpPr txBox="1"/>
          <p:nvPr/>
        </p:nvSpPr>
        <p:spPr>
          <a:xfrm>
            <a:off x="2083558" y="3074341"/>
            <a:ext cx="395627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9184">
              <a:spcAft>
                <a:spcPts val="600"/>
              </a:spcAft>
            </a:pPr>
            <a:r>
              <a:rPr lang="en-AU" sz="2800" b="1" kern="1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+mn-ea"/>
                <a:cs typeface="+mn-cs"/>
              </a:rPr>
              <a:t>Project 1 – Group 1</a:t>
            </a:r>
          </a:p>
          <a:p>
            <a:pPr defTabSz="329184">
              <a:spcAft>
                <a:spcPts val="600"/>
              </a:spcAft>
            </a:pPr>
            <a:r>
              <a:rPr lang="en-AU" sz="28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Date : 19/10/2023</a:t>
            </a:r>
            <a:endParaRPr lang="en-AU" sz="2800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1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House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11" name="Picture 10" descr="A map with many dots&#10;&#10;Description automatically generated">
            <a:extLst>
              <a:ext uri="{FF2B5EF4-FFF2-40B4-BE49-F238E27FC236}">
                <a16:creationId xmlns:a16="http://schemas.microsoft.com/office/drawing/2014/main" id="{0ABB75B9-806B-69F2-D27D-BD8321BA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2" y="1848677"/>
            <a:ext cx="6660000" cy="4889249"/>
          </a:xfrm>
          <a:prstGeom prst="rect">
            <a:avLst/>
          </a:prstGeom>
        </p:spPr>
      </p:pic>
      <p:pic>
        <p:nvPicPr>
          <p:cNvPr id="9" name="Picture 8" descr="A graph of numbers and a number of houses&#10;&#10;Description automatically generated">
            <a:extLst>
              <a:ext uri="{FF2B5EF4-FFF2-40B4-BE49-F238E27FC236}">
                <a16:creationId xmlns:a16="http://schemas.microsoft.com/office/drawing/2014/main" id="{C9CDD1A3-7BE4-8298-659A-CB3B9144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78" y="87824"/>
            <a:ext cx="6229439" cy="219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house sale</a:t>
            </a:r>
          </a:p>
        </p:txBody>
      </p:sp>
      <p:pic>
        <p:nvPicPr>
          <p:cNvPr id="4" name="Picture 3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B2B16C7A-E00A-784D-B433-7FA3EC6C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7" y="141316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Plot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6" name="Picture 5" descr="A map of a city with many points&#10;&#10;Description automatically generated">
            <a:extLst>
              <a:ext uri="{FF2B5EF4-FFF2-40B4-BE49-F238E27FC236}">
                <a16:creationId xmlns:a16="http://schemas.microsoft.com/office/drawing/2014/main" id="{AF41A2E9-75B8-5490-76C6-CE62FE83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" y="1858617"/>
            <a:ext cx="6652042" cy="4891681"/>
          </a:xfrm>
          <a:prstGeom prst="rect">
            <a:avLst/>
          </a:prstGeom>
        </p:spPr>
      </p:pic>
      <p:pic>
        <p:nvPicPr>
          <p:cNvPr id="3" name="Picture 2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893A1CB8-74D3-2CEE-E73D-5471FEEC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043" y="87824"/>
            <a:ext cx="6116974" cy="21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plot sale</a:t>
            </a: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A61C321-D7BB-4221-BF76-7BE094FD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" y="141316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0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Total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12" name="Picture 11" descr="A map with many dots&#10;&#10;Description automatically generated">
            <a:extLst>
              <a:ext uri="{FF2B5EF4-FFF2-40B4-BE49-F238E27FC236}">
                <a16:creationId xmlns:a16="http://schemas.microsoft.com/office/drawing/2014/main" id="{79EBE73A-FB41-1FF2-AEFA-24C2E542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" y="1838739"/>
            <a:ext cx="6652042" cy="4911559"/>
          </a:xfrm>
          <a:prstGeom prst="rect">
            <a:avLst/>
          </a:prstGeom>
        </p:spPr>
      </p:pic>
      <p:pic>
        <p:nvPicPr>
          <p:cNvPr id="4" name="Picture 3" descr="A graph of housing sales&#10;&#10;Description automatically generated">
            <a:extLst>
              <a:ext uri="{FF2B5EF4-FFF2-40B4-BE49-F238E27FC236}">
                <a16:creationId xmlns:a16="http://schemas.microsoft.com/office/drawing/2014/main" id="{C9FD0A25-E85A-9A42-6582-CCAA0B3B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95" y="87824"/>
            <a:ext cx="6193722" cy="22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0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housing sale</a:t>
            </a:r>
          </a:p>
        </p:txBody>
      </p:sp>
      <p:pic>
        <p:nvPicPr>
          <p:cNvPr id="3" name="Picture 2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5B1779A6-89D4-1525-C19A-513AE259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5" y="1391109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4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3AE5-9090-8DFA-DA0C-E93200C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4" y="199293"/>
            <a:ext cx="2202613" cy="49281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ptos Black" panose="020B0004020202020204" pitchFamily="34" charset="0"/>
              </a:rPr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2D77-671F-98F0-A8FE-D3418D2E2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2" y="4430939"/>
            <a:ext cx="7566806" cy="16347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similar research can be conducted for each suburb with/without census data for more detailed understanding the city growth.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passenger footfall data along with PTV timetable can be studied to analyze growth for each metro line which can be helpful to improvise PTV timetable in future.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42E250-F98B-1C19-F97B-B25ABA2F47EE}"/>
              </a:ext>
            </a:extLst>
          </p:cNvPr>
          <p:cNvSpPr txBox="1">
            <a:spLocks/>
          </p:cNvSpPr>
          <p:nvPr/>
        </p:nvSpPr>
        <p:spPr>
          <a:xfrm>
            <a:off x="3251439" y="5848709"/>
            <a:ext cx="2641121" cy="632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Thank You 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6807-F237-3F97-C23E-99567E1CF57F}"/>
              </a:ext>
            </a:extLst>
          </p:cNvPr>
          <p:cNvSpPr txBox="1">
            <a:spLocks/>
          </p:cNvSpPr>
          <p:nvPr/>
        </p:nvSpPr>
        <p:spPr>
          <a:xfrm>
            <a:off x="208284" y="3864963"/>
            <a:ext cx="4609382" cy="658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  <a:latin typeface="Aptos Black" panose="020B0004020202020204" pitchFamily="34" charset="0"/>
              </a:rPr>
              <a:t>Future prospects 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00E1C-6AD2-C598-D011-81C859157E62}"/>
              </a:ext>
            </a:extLst>
          </p:cNvPr>
          <p:cNvSpPr txBox="1">
            <a:spLocks/>
          </p:cNvSpPr>
          <p:nvPr/>
        </p:nvSpPr>
        <p:spPr>
          <a:xfrm>
            <a:off x="379562" y="4363857"/>
            <a:ext cx="7065033" cy="194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5ACF7A6-0FE5-2AB3-3026-FEDC84E62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0193"/>
              </p:ext>
            </p:extLst>
          </p:nvPr>
        </p:nvGraphicFramePr>
        <p:xfrm>
          <a:off x="173370" y="807126"/>
          <a:ext cx="7678543" cy="3128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0585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House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670559-F2BC-F05B-3580-01A01806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9" y="1669918"/>
            <a:ext cx="4611757" cy="389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0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Plots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38A5EE-1284-744E-A021-F12EA764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59" y="1582310"/>
            <a:ext cx="5294588" cy="446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13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Total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2682A3-283A-CD6C-23C4-D441A5D66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56" y="1606163"/>
            <a:ext cx="5151465" cy="442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08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CEFFB4-C89D-5D77-CDBD-C9107560B853}"/>
              </a:ext>
            </a:extLst>
          </p:cNvPr>
          <p:cNvSpPr txBox="1"/>
          <p:nvPr/>
        </p:nvSpPr>
        <p:spPr>
          <a:xfrm>
            <a:off x="341420" y="368702"/>
            <a:ext cx="6807200" cy="2088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 : </a:t>
            </a:r>
          </a:p>
          <a:p>
            <a:pPr>
              <a:lnSpc>
                <a:spcPct val="90000"/>
              </a:lnSpc>
            </a:pPr>
            <a:endParaRPr lang="en-AU" sz="3200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AU" sz="20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analyse the share of the different public transport modes and study the correlation between the passenger footfall for the metro &amp; the housing sale data for the year 2018-23 in Melbourne Metropolitan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E276F-D595-1A09-32B8-C1A72BFAAA86}"/>
              </a:ext>
            </a:extLst>
          </p:cNvPr>
          <p:cNvSpPr txBox="1"/>
          <p:nvPr/>
        </p:nvSpPr>
        <p:spPr>
          <a:xfrm>
            <a:off x="341420" y="2919532"/>
            <a:ext cx="7454181" cy="2780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Source: </a:t>
            </a:r>
          </a:p>
          <a:p>
            <a:pPr>
              <a:lnSpc>
                <a:spcPct val="90000"/>
              </a:lnSpc>
            </a:pPr>
            <a:endParaRPr lang="en-AU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Passenger footfall data -</a:t>
            </a:r>
          </a:p>
          <a:p>
            <a:pPr>
              <a:lnSpc>
                <a:spcPct val="90000"/>
              </a:lnSpc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Public Transport Victoria (PTV)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Housing sale data – Land Victoria 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ptos Black" panose="020B0004020202020204" pitchFamily="34" charset="0"/>
              </a:rPr>
              <a:t>Victorian Integrated Survey of Travel and Activity (VISTA) – </a:t>
            </a:r>
          </a:p>
          <a:p>
            <a:pPr>
              <a:lnSpc>
                <a:spcPct val="90000"/>
              </a:lnSpc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ptos Black" panose="020B0004020202020204" pitchFamily="34" charset="0"/>
              </a:rPr>
              <a:t>by department of Transport &amp; Planning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endParaRPr lang="en-AU" sz="1800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51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FA18-6C1C-BFFD-21D3-A8CFD57C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777D-0F59-E765-3567-E980BA1E0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5D083EB-6E24-C722-8344-77584772B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7" y="1930400"/>
            <a:ext cx="3457453" cy="44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49931-67AF-0739-7DDD-3C5C5637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84" y="1930400"/>
            <a:ext cx="3457453" cy="430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D0A-5E8D-A135-9349-B3A4D5EE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7" y="287906"/>
            <a:ext cx="7255773" cy="1167245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Share of different modes of </a:t>
            </a:r>
            <a:b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Public Transport in Melbourne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DBE2F-AA13-9DFF-A2FF-9F840855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67" y="1548531"/>
            <a:ext cx="7413626" cy="52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7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F503-0379-36F6-1116-E03E1FA3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79" y="241852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</a:rPr>
              <a:t>Mode of Transport – Comparison with VISTA Survey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FFB21-6207-82C4-2496-2AFD0A21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7" y="1729410"/>
            <a:ext cx="4093655" cy="428511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30159E-CBBD-9167-D7A1-85FB3FEA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81" y="1729410"/>
            <a:ext cx="4093655" cy="4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67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D0A-5E8D-A135-9349-B3A4D5EE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3" y="167943"/>
            <a:ext cx="7550261" cy="123034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Melbourne Metro Station Map</a:t>
            </a:r>
            <a:b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by total weekday footfall 2018-23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E81B17F-39B5-42FC-9502-BF6CF586E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CE34E-4109-DAFD-C5F2-7340FE943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33"/>
          <a:stretch/>
        </p:blipFill>
        <p:spPr>
          <a:xfrm>
            <a:off x="437602" y="1398287"/>
            <a:ext cx="6562287" cy="53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7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3197" y="80126"/>
            <a:ext cx="7450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ptos Black" panose="020B0004020202020204" pitchFamily="34" charset="0"/>
              </a:rPr>
              <a:t>Melbourne City Council Map</a:t>
            </a:r>
            <a:br>
              <a:rPr lang="en-US" sz="3600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sz="3600" dirty="0">
                <a:solidFill>
                  <a:srgbClr val="C00000"/>
                </a:solidFill>
                <a:latin typeface="Aptos Black" panose="020B0004020202020204" pitchFamily="34" charset="0"/>
              </a:rPr>
              <a:t>by total weekday footfall18-23</a:t>
            </a:r>
            <a:endParaRPr lang="en-AU" sz="3600" dirty="0">
              <a:solidFill>
                <a:srgbClr val="C00000"/>
              </a:solidFill>
              <a:latin typeface="Aptos Black" panose="020B00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19B3FB-2B83-742C-C705-A1955F698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15"/>
          <a:stretch/>
        </p:blipFill>
        <p:spPr>
          <a:xfrm>
            <a:off x="93196" y="1391518"/>
            <a:ext cx="6731477" cy="529254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DF91C7-CEA7-E2DF-45E4-B61FE0A9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69757" y="2303019"/>
            <a:ext cx="6510132" cy="225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86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C16E-7FF1-9A76-8932-EC30F83D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1" y="133987"/>
            <a:ext cx="6427305" cy="1320800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solidFill>
                  <a:srgbClr val="C00000"/>
                </a:solidFill>
                <a:latin typeface="Aptos Black" panose="020B0004020202020204" pitchFamily="34" charset="0"/>
              </a:rPr>
              <a:t>Metro Trains Starting and Ending by City Councils</a:t>
            </a:r>
            <a:br>
              <a:rPr lang="en-AU" sz="3600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86357BF-2428-3795-7E86-BE4954EF67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47730" cy="254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85ACC2D3-72FB-A4FE-4BF7-774A68E4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" y="1244600"/>
            <a:ext cx="7262192" cy="547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0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94983" y="194989"/>
            <a:ext cx="33871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Apartments</a:t>
            </a:r>
          </a:p>
          <a:p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/ Units Sell -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Councils</a:t>
            </a:r>
          </a:p>
        </p:txBody>
      </p:sp>
      <p:pic>
        <p:nvPicPr>
          <p:cNvPr id="3" name="Picture 2" descr="A map of a city with many dots&#10;&#10;Description automatically generated">
            <a:extLst>
              <a:ext uri="{FF2B5EF4-FFF2-40B4-BE49-F238E27FC236}">
                <a16:creationId xmlns:a16="http://schemas.microsoft.com/office/drawing/2014/main" id="{E5DBC8F5-4D07-E9F4-4E1D-77DB195D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3" y="1901628"/>
            <a:ext cx="6659216" cy="4909695"/>
          </a:xfrm>
          <a:prstGeom prst="rect">
            <a:avLst/>
          </a:prstGeom>
        </p:spPr>
      </p:pic>
      <p:pic>
        <p:nvPicPr>
          <p:cNvPr id="6" name="Picture 5" descr="A graph of numbers and a number of units&#10;&#10;Description automatically generated">
            <a:extLst>
              <a:ext uri="{FF2B5EF4-FFF2-40B4-BE49-F238E27FC236}">
                <a16:creationId xmlns:a16="http://schemas.microsoft.com/office/drawing/2014/main" id="{1633D519-0192-7D35-C43F-711DF36B2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10" y="58009"/>
            <a:ext cx="6176607" cy="21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1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30735" y="194992"/>
            <a:ext cx="68558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Correlation between footfall &amp; total unit sale</a:t>
            </a:r>
          </a:p>
        </p:txBody>
      </p:sp>
      <p:pic>
        <p:nvPicPr>
          <p:cNvPr id="3" name="Picture 2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DCBB4ACE-4B9A-2FEE-246E-310B8604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1391478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133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9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769D1F"/>
      </a:accent1>
      <a:accent2>
        <a:srgbClr val="C42F1A"/>
      </a:accent2>
      <a:accent3>
        <a:srgbClr val="769D1F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C000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</TotalTime>
  <Words>344</Words>
  <Application>Microsoft Macintosh PowerPoint</Application>
  <PresentationFormat>On-screen Show (4:3)</PresentationFormat>
  <Paragraphs>56</Paragraphs>
  <Slides>20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Aptos Black</vt:lpstr>
      <vt:lpstr>Arial</vt:lpstr>
      <vt:lpstr>Calibri</vt:lpstr>
      <vt:lpstr>Proxima Nova</vt:lpstr>
      <vt:lpstr>Trebuchet MS</vt:lpstr>
      <vt:lpstr>Wingdings</vt:lpstr>
      <vt:lpstr>Wingdings 3</vt:lpstr>
      <vt:lpstr>Facet</vt:lpstr>
      <vt:lpstr>PowerPoint Presentation</vt:lpstr>
      <vt:lpstr>PowerPoint Presentation</vt:lpstr>
      <vt:lpstr>Share of different modes of  Public Transport in Melbourne </vt:lpstr>
      <vt:lpstr>Mode of Transport – Comparison with VISTA Survey </vt:lpstr>
      <vt:lpstr>Melbourne Metro Station Map by total weekday footfall 2018-23</vt:lpstr>
      <vt:lpstr>PowerPoint Presentation</vt:lpstr>
      <vt:lpstr>Metro Trains Starting and Ending by City Councils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  <vt:lpstr>PowerPoint Presentation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1 </dc:title>
  <dc:creator>Yared Haile</dc:creator>
  <cp:lastModifiedBy>Abhindya Thakur</cp:lastModifiedBy>
  <cp:revision>31</cp:revision>
  <dcterms:created xsi:type="dcterms:W3CDTF">2023-10-16T09:43:07Z</dcterms:created>
  <dcterms:modified xsi:type="dcterms:W3CDTF">2023-10-19T05:32:32Z</dcterms:modified>
</cp:coreProperties>
</file>